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7"/>
  </p:notesMasterIdLst>
  <p:sldIdLst>
    <p:sldId id="256" r:id="rId2"/>
    <p:sldId id="257" r:id="rId3"/>
    <p:sldId id="265" r:id="rId4"/>
    <p:sldId id="258" r:id="rId5"/>
    <p:sldId id="259" r:id="rId6"/>
    <p:sldId id="266" r:id="rId7"/>
    <p:sldId id="267" r:id="rId8"/>
    <p:sldId id="268" r:id="rId9"/>
    <p:sldId id="269" r:id="rId10"/>
    <p:sldId id="270" r:id="rId11"/>
    <p:sldId id="271" r:id="rId12"/>
    <p:sldId id="261" r:id="rId13"/>
    <p:sldId id="264" r:id="rId14"/>
    <p:sldId id="272" r:id="rId15"/>
    <p:sldId id="26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Monotype Corsiva" panose="03010101010201010101" pitchFamily="66" charset="0"/>
      <p: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f11292f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f11292f9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5f11292f9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1c4d9e04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61c4d9e0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e420925b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e420925b9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e420925b9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hoto">
  <p:cSld name="Title Slide - pho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r="26696"/>
          <a:stretch/>
        </p:blipFill>
        <p:spPr>
          <a:xfrm>
            <a:off x="4581025" y="0"/>
            <a:ext cx="75405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935" y="0"/>
            <a:ext cx="12191065" cy="6865146"/>
            <a:chOff x="935" y="0"/>
            <a:chExt cx="12191065" cy="6865146"/>
          </a:xfrm>
        </p:grpSpPr>
        <p:sp>
          <p:nvSpPr>
            <p:cNvPr id="17" name="Google Shape;17;p2"/>
            <p:cNvSpPr/>
            <p:nvPr/>
          </p:nvSpPr>
          <p:spPr>
            <a:xfrm>
              <a:off x="935" y="0"/>
              <a:ext cx="8599464" cy="6862618"/>
            </a:xfrm>
            <a:custGeom>
              <a:avLst/>
              <a:gdLst/>
              <a:ahLst/>
              <a:cxnLst/>
              <a:rect l="l" t="t" r="r" b="b"/>
              <a:pathLst>
                <a:path w="8599464" h="6862618" extrusionOk="0">
                  <a:moveTo>
                    <a:pt x="409" y="0"/>
                  </a:moveTo>
                  <a:lnTo>
                    <a:pt x="8174591" y="0"/>
                  </a:lnTo>
                  <a:lnTo>
                    <a:pt x="5389827" y="1962727"/>
                  </a:lnTo>
                  <a:lnTo>
                    <a:pt x="5639209" y="5546436"/>
                  </a:lnTo>
                  <a:lnTo>
                    <a:pt x="8599464" y="6862618"/>
                  </a:lnTo>
                  <a:lnTo>
                    <a:pt x="5027" y="6862618"/>
                  </a:lnTo>
                  <a:cubicBezTo>
                    <a:pt x="1948" y="4579697"/>
                    <a:pt x="-1130" y="2296775"/>
                    <a:pt x="409" y="0"/>
                  </a:cubicBezTo>
                  <a:close/>
                </a:path>
              </a:pathLst>
            </a:custGeom>
            <a:solidFill>
              <a:srgbClr val="008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969564" y="4994143"/>
              <a:ext cx="3216812" cy="1871003"/>
            </a:xfrm>
            <a:custGeom>
              <a:avLst/>
              <a:gdLst/>
              <a:ahLst/>
              <a:cxnLst/>
              <a:rect l="l" t="t" r="r" b="b"/>
              <a:pathLst>
                <a:path w="3216812" h="1871003" extrusionOk="0">
                  <a:moveTo>
                    <a:pt x="3216812" y="1871003"/>
                  </a:moveTo>
                  <a:lnTo>
                    <a:pt x="3216812" y="196947"/>
                  </a:lnTo>
                  <a:lnTo>
                    <a:pt x="2822917" y="0"/>
                  </a:lnTo>
                  <a:lnTo>
                    <a:pt x="0" y="1871003"/>
                  </a:lnTo>
                  <a:lnTo>
                    <a:pt x="3216812" y="1871003"/>
                  </a:lnTo>
                  <a:close/>
                </a:path>
              </a:pathLst>
            </a:custGeom>
            <a:solidFill>
              <a:srgbClr val="0037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9" name="Google Shape;19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89549" y="5808703"/>
              <a:ext cx="1089449" cy="719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2"/>
            <p:cNvSpPr/>
            <p:nvPr/>
          </p:nvSpPr>
          <p:spPr>
            <a:xfrm>
              <a:off x="8473440" y="0"/>
              <a:ext cx="3718560" cy="5194554"/>
            </a:xfrm>
            <a:custGeom>
              <a:avLst/>
              <a:gdLst/>
              <a:ahLst/>
              <a:cxnLst/>
              <a:rect l="l" t="t" r="r" b="b"/>
              <a:pathLst>
                <a:path w="3718560" h="5181600" extrusionOk="0">
                  <a:moveTo>
                    <a:pt x="3718560" y="4689"/>
                  </a:moveTo>
                  <a:lnTo>
                    <a:pt x="3718560" y="5181600"/>
                  </a:lnTo>
                  <a:lnTo>
                    <a:pt x="3324665" y="4984652"/>
                  </a:lnTo>
                  <a:lnTo>
                    <a:pt x="3113649" y="1444283"/>
                  </a:lnTo>
                  <a:lnTo>
                    <a:pt x="0" y="0"/>
                  </a:lnTo>
                  <a:lnTo>
                    <a:pt x="3718560" y="4689"/>
                  </a:lnTo>
                  <a:close/>
                </a:path>
              </a:pathLst>
            </a:cu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8867" y="3126398"/>
              <a:ext cx="3854700" cy="306300"/>
            </a:xfrm>
            <a:prstGeom prst="rect">
              <a:avLst/>
            </a:pr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828000" y="69427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0" y="6942762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584200" y="3665632"/>
            <a:ext cx="4618916" cy="2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title"/>
          </p:nvPr>
        </p:nvSpPr>
        <p:spPr>
          <a:xfrm>
            <a:off x="584200" y="1316333"/>
            <a:ext cx="4618916" cy="162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1"/>
          <p:cNvPicPr preferRelativeResize="0"/>
          <p:nvPr/>
        </p:nvPicPr>
        <p:blipFill rotWithShape="1">
          <a:blip r:embed="rId2">
            <a:alphaModFix/>
          </a:blip>
          <a:srcRect t="15900"/>
          <a:stretch/>
        </p:blipFill>
        <p:spPr>
          <a:xfrm>
            <a:off x="0" y="0"/>
            <a:ext cx="1223073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1"/>
          <p:cNvGrpSpPr/>
          <p:nvPr/>
        </p:nvGrpSpPr>
        <p:grpSpPr>
          <a:xfrm>
            <a:off x="8512171" y="0"/>
            <a:ext cx="3718560" cy="6858000"/>
            <a:chOff x="8472505" y="0"/>
            <a:chExt cx="3718560" cy="6858000"/>
          </a:xfrm>
        </p:grpSpPr>
        <p:sp>
          <p:nvSpPr>
            <p:cNvPr id="98" name="Google Shape;98;p11"/>
            <p:cNvSpPr/>
            <p:nvPr/>
          </p:nvSpPr>
          <p:spPr>
            <a:xfrm>
              <a:off x="8974253" y="4986997"/>
              <a:ext cx="3216812" cy="1871003"/>
            </a:xfrm>
            <a:custGeom>
              <a:avLst/>
              <a:gdLst/>
              <a:ahLst/>
              <a:cxnLst/>
              <a:rect l="l" t="t" r="r" b="b"/>
              <a:pathLst>
                <a:path w="3216812" h="1871003" extrusionOk="0">
                  <a:moveTo>
                    <a:pt x="3216812" y="1871003"/>
                  </a:moveTo>
                  <a:lnTo>
                    <a:pt x="3216812" y="196947"/>
                  </a:lnTo>
                  <a:lnTo>
                    <a:pt x="2822917" y="0"/>
                  </a:lnTo>
                  <a:lnTo>
                    <a:pt x="0" y="1871003"/>
                  </a:lnTo>
                  <a:lnTo>
                    <a:pt x="3216812" y="1871003"/>
                  </a:lnTo>
                  <a:close/>
                </a:path>
              </a:pathLst>
            </a:custGeom>
            <a:solidFill>
              <a:srgbClr val="0037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" name="Google Shape;99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88614" y="5801557"/>
              <a:ext cx="1089447" cy="719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1"/>
            <p:cNvSpPr/>
            <p:nvPr/>
          </p:nvSpPr>
          <p:spPr>
            <a:xfrm>
              <a:off x="8472505" y="0"/>
              <a:ext cx="3718560" cy="5190978"/>
            </a:xfrm>
            <a:custGeom>
              <a:avLst/>
              <a:gdLst/>
              <a:ahLst/>
              <a:cxnLst/>
              <a:rect l="l" t="t" r="r" b="b"/>
              <a:pathLst>
                <a:path w="3718560" h="5181600" extrusionOk="0">
                  <a:moveTo>
                    <a:pt x="3718560" y="4689"/>
                  </a:moveTo>
                  <a:lnTo>
                    <a:pt x="3718560" y="5181600"/>
                  </a:lnTo>
                  <a:lnTo>
                    <a:pt x="3324665" y="4984652"/>
                  </a:lnTo>
                  <a:lnTo>
                    <a:pt x="3113649" y="1444283"/>
                  </a:lnTo>
                  <a:lnTo>
                    <a:pt x="0" y="0"/>
                  </a:lnTo>
                  <a:lnTo>
                    <a:pt x="3718560" y="4689"/>
                  </a:lnTo>
                  <a:close/>
                </a:path>
              </a:pathLst>
            </a:cu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 2">
  <p:cSld name="Title, subtitle, and content 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720000" y="1890000"/>
            <a:ext cx="504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14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6120000" y="1890000"/>
            <a:ext cx="504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ubTitle" idx="3"/>
          </p:nvPr>
        </p:nvSpPr>
        <p:spPr>
          <a:xfrm>
            <a:off x="719999" y="1293509"/>
            <a:ext cx="104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3500"/>
              <a:buFont typeface="Arial"/>
              <a:buNone/>
              <a:defRPr sz="3500" b="0" i="1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19999" y="1293509"/>
            <a:ext cx="104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3500"/>
              <a:buFont typeface="Arial"/>
              <a:buNone/>
              <a:defRPr sz="3500" b="0" i="1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n and content 1">
  <p:cSld name="Titlen and content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720000" y="1890000"/>
            <a:ext cx="10440000" cy="428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 1">
  <p:cSld name="Title, subtitle, and content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720000" y="1890000"/>
            <a:ext cx="10440000" cy="428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2"/>
          </p:nvPr>
        </p:nvSpPr>
        <p:spPr>
          <a:xfrm>
            <a:off x="719999" y="1293509"/>
            <a:ext cx="104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3500"/>
              <a:buFont typeface="Arial"/>
              <a:buNone/>
              <a:defRPr sz="3500" b="0" i="1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1620000" y="6300000"/>
            <a:ext cx="4114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890000"/>
            <a:ext cx="504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2"/>
          </p:nvPr>
        </p:nvSpPr>
        <p:spPr>
          <a:xfrm>
            <a:off x="6120000" y="1890000"/>
            <a:ext cx="504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">
  <p:cSld name="Partner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00" y="859596"/>
            <a:ext cx="10674350" cy="517664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858024" y="694156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30024" y="6941566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8473440" y="0"/>
            <a:ext cx="3718560" cy="6858000"/>
            <a:chOff x="8472505" y="0"/>
            <a:chExt cx="3718560" cy="6858000"/>
          </a:xfrm>
        </p:grpSpPr>
        <p:sp>
          <p:nvSpPr>
            <p:cNvPr id="43" name="Google Shape;43;p5"/>
            <p:cNvSpPr/>
            <p:nvPr/>
          </p:nvSpPr>
          <p:spPr>
            <a:xfrm>
              <a:off x="8974253" y="4986997"/>
              <a:ext cx="3216812" cy="1871003"/>
            </a:xfrm>
            <a:custGeom>
              <a:avLst/>
              <a:gdLst/>
              <a:ahLst/>
              <a:cxnLst/>
              <a:rect l="l" t="t" r="r" b="b"/>
              <a:pathLst>
                <a:path w="3216812" h="1871003" extrusionOk="0">
                  <a:moveTo>
                    <a:pt x="3216812" y="1871003"/>
                  </a:moveTo>
                  <a:lnTo>
                    <a:pt x="3216812" y="196947"/>
                  </a:lnTo>
                  <a:lnTo>
                    <a:pt x="2822917" y="0"/>
                  </a:lnTo>
                  <a:lnTo>
                    <a:pt x="0" y="1871003"/>
                  </a:lnTo>
                  <a:lnTo>
                    <a:pt x="3216812" y="1871003"/>
                  </a:lnTo>
                  <a:close/>
                </a:path>
              </a:pathLst>
            </a:custGeom>
            <a:solidFill>
              <a:srgbClr val="0037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4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88614" y="5801557"/>
              <a:ext cx="1089447" cy="719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5"/>
            <p:cNvSpPr/>
            <p:nvPr/>
          </p:nvSpPr>
          <p:spPr>
            <a:xfrm>
              <a:off x="8472505" y="0"/>
              <a:ext cx="3718560" cy="5190978"/>
            </a:xfrm>
            <a:custGeom>
              <a:avLst/>
              <a:gdLst/>
              <a:ahLst/>
              <a:cxnLst/>
              <a:rect l="l" t="t" r="r" b="b"/>
              <a:pathLst>
                <a:path w="3718560" h="5181600" extrusionOk="0">
                  <a:moveTo>
                    <a:pt x="3718560" y="4689"/>
                  </a:moveTo>
                  <a:lnTo>
                    <a:pt x="3718560" y="5181600"/>
                  </a:lnTo>
                  <a:lnTo>
                    <a:pt x="3324665" y="4984652"/>
                  </a:lnTo>
                  <a:lnTo>
                    <a:pt x="3113649" y="1444283"/>
                  </a:lnTo>
                  <a:lnTo>
                    <a:pt x="0" y="0"/>
                  </a:lnTo>
                  <a:lnTo>
                    <a:pt x="3718560" y="4689"/>
                  </a:lnTo>
                  <a:close/>
                </a:path>
              </a:pathLst>
            </a:cu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0" y="0"/>
            <a:ext cx="12191065" cy="6865146"/>
          </a:xfrm>
          <a:prstGeom prst="rect">
            <a:avLst/>
          </a:prstGeom>
          <a:solidFill>
            <a:srgbClr val="0084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 amt="22000"/>
          </a:blip>
          <a:srcRect l="175" t="7" r="16436" b="-6"/>
          <a:stretch/>
        </p:blipFill>
        <p:spPr>
          <a:xfrm>
            <a:off x="-14284" y="7597"/>
            <a:ext cx="12206284" cy="68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1620000" y="7027590"/>
            <a:ext cx="41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20000" y="702759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968629" y="4986997"/>
            <a:ext cx="3216812" cy="1871003"/>
          </a:xfrm>
          <a:custGeom>
            <a:avLst/>
            <a:gdLst/>
            <a:ahLst/>
            <a:cxnLst/>
            <a:rect l="l" t="t" r="r" b="b"/>
            <a:pathLst>
              <a:path w="3216812" h="1871003" extrusionOk="0">
                <a:moveTo>
                  <a:pt x="3216812" y="1871003"/>
                </a:moveTo>
                <a:lnTo>
                  <a:pt x="3216812" y="196947"/>
                </a:lnTo>
                <a:lnTo>
                  <a:pt x="2822917" y="0"/>
                </a:lnTo>
                <a:lnTo>
                  <a:pt x="0" y="1871003"/>
                </a:lnTo>
                <a:lnTo>
                  <a:pt x="3216812" y="1871003"/>
                </a:lnTo>
                <a:close/>
              </a:path>
            </a:pathLst>
          </a:cu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614" y="5801557"/>
            <a:ext cx="1089447" cy="71959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>
            <a:off x="8472505" y="0"/>
            <a:ext cx="3718560" cy="5190978"/>
          </a:xfrm>
          <a:custGeom>
            <a:avLst/>
            <a:gdLst/>
            <a:ahLst/>
            <a:cxnLst/>
            <a:rect l="l" t="t" r="r" b="b"/>
            <a:pathLst>
              <a:path w="3718560" h="5181600" extrusionOk="0">
                <a:moveTo>
                  <a:pt x="3718560" y="4689"/>
                </a:moveTo>
                <a:lnTo>
                  <a:pt x="3718560" y="5181600"/>
                </a:lnTo>
                <a:lnTo>
                  <a:pt x="3324665" y="4984652"/>
                </a:lnTo>
                <a:lnTo>
                  <a:pt x="3113649" y="1444283"/>
                </a:lnTo>
                <a:lnTo>
                  <a:pt x="0" y="0"/>
                </a:lnTo>
                <a:lnTo>
                  <a:pt x="3718560" y="4689"/>
                </a:lnTo>
                <a:close/>
              </a:path>
            </a:pathLst>
          </a:custGeom>
          <a:solidFill>
            <a:srgbClr val="8AE2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ide">
  <p:cSld name="Title Slide - w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828000" y="69427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0" y="6942762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8471570" y="0"/>
            <a:ext cx="3718560" cy="6858000"/>
            <a:chOff x="8472505" y="0"/>
            <a:chExt cx="3718560" cy="6858000"/>
          </a:xfrm>
        </p:grpSpPr>
        <p:sp>
          <p:nvSpPr>
            <p:cNvPr id="59" name="Google Shape;59;p7"/>
            <p:cNvSpPr/>
            <p:nvPr/>
          </p:nvSpPr>
          <p:spPr>
            <a:xfrm>
              <a:off x="8974253" y="4986997"/>
              <a:ext cx="3216812" cy="1871003"/>
            </a:xfrm>
            <a:custGeom>
              <a:avLst/>
              <a:gdLst/>
              <a:ahLst/>
              <a:cxnLst/>
              <a:rect l="l" t="t" r="r" b="b"/>
              <a:pathLst>
                <a:path w="3216812" h="1871003" extrusionOk="0">
                  <a:moveTo>
                    <a:pt x="3216812" y="1871003"/>
                  </a:moveTo>
                  <a:lnTo>
                    <a:pt x="3216812" y="196947"/>
                  </a:lnTo>
                  <a:lnTo>
                    <a:pt x="2822917" y="0"/>
                  </a:lnTo>
                  <a:lnTo>
                    <a:pt x="0" y="1871003"/>
                  </a:lnTo>
                  <a:lnTo>
                    <a:pt x="3216812" y="1871003"/>
                  </a:lnTo>
                  <a:close/>
                </a:path>
              </a:pathLst>
            </a:custGeom>
            <a:solidFill>
              <a:srgbClr val="0037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Google Shape;60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88614" y="5801557"/>
              <a:ext cx="1089447" cy="719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7"/>
            <p:cNvSpPr/>
            <p:nvPr/>
          </p:nvSpPr>
          <p:spPr>
            <a:xfrm>
              <a:off x="8472505" y="0"/>
              <a:ext cx="3718560" cy="5190978"/>
            </a:xfrm>
            <a:custGeom>
              <a:avLst/>
              <a:gdLst/>
              <a:ahLst/>
              <a:cxnLst/>
              <a:rect l="l" t="t" r="r" b="b"/>
              <a:pathLst>
                <a:path w="3718560" h="5181600" extrusionOk="0">
                  <a:moveTo>
                    <a:pt x="3718560" y="4689"/>
                  </a:moveTo>
                  <a:lnTo>
                    <a:pt x="3718560" y="5181600"/>
                  </a:lnTo>
                  <a:lnTo>
                    <a:pt x="3324665" y="4984652"/>
                  </a:lnTo>
                  <a:lnTo>
                    <a:pt x="3113649" y="1444283"/>
                  </a:lnTo>
                  <a:lnTo>
                    <a:pt x="0" y="0"/>
                  </a:lnTo>
                  <a:lnTo>
                    <a:pt x="3718560" y="4689"/>
                  </a:lnTo>
                  <a:close/>
                </a:path>
              </a:pathLst>
            </a:cu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584200" y="3665632"/>
            <a:ext cx="8976806" cy="2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584199" y="1316333"/>
            <a:ext cx="8976807" cy="162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7"/>
          <p:cNvSpPr/>
          <p:nvPr/>
        </p:nvSpPr>
        <p:spPr>
          <a:xfrm>
            <a:off x="668866" y="3131298"/>
            <a:ext cx="8892139" cy="306175"/>
          </a:xfrm>
          <a:prstGeom prst="rect">
            <a:avLst/>
          </a:prstGeom>
          <a:solidFill>
            <a:srgbClr val="8AE2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cube">
  <p:cSld name="Title Slide - cub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828000" y="69427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0" y="6942762"/>
            <a:ext cx="720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614" y="5801557"/>
            <a:ext cx="1089447" cy="71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8613" y="5800508"/>
            <a:ext cx="1089447" cy="71959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 rot="3330029">
            <a:off x="6994908" y="575715"/>
            <a:ext cx="6165715" cy="3719432"/>
          </a:xfrm>
          <a:prstGeom prst="diamond">
            <a:avLst/>
          </a:prstGeom>
          <a:solidFill>
            <a:srgbClr val="8AE2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8"/>
          <p:cNvSpPr/>
          <p:nvPr/>
        </p:nvSpPr>
        <p:spPr>
          <a:xfrm rot="6930029">
            <a:off x="3857894" y="960264"/>
            <a:ext cx="6251092" cy="3506713"/>
          </a:xfrm>
          <a:prstGeom prst="diamond">
            <a:avLst/>
          </a:pr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8"/>
          <p:cNvSpPr/>
          <p:nvPr/>
        </p:nvSpPr>
        <p:spPr>
          <a:xfrm rot="-269971">
            <a:off x="5622732" y="3461259"/>
            <a:ext cx="6216485" cy="3506714"/>
          </a:xfrm>
          <a:custGeom>
            <a:avLst/>
            <a:gdLst/>
            <a:ahLst/>
            <a:cxnLst/>
            <a:rect l="l" t="t" r="r" b="b"/>
            <a:pathLst>
              <a:path w="6615876" h="3735092" extrusionOk="0">
                <a:moveTo>
                  <a:pt x="0" y="1951360"/>
                </a:moveTo>
                <a:lnTo>
                  <a:pt x="3280575" y="0"/>
                </a:lnTo>
                <a:lnTo>
                  <a:pt x="6615876" y="1867546"/>
                </a:lnTo>
                <a:lnTo>
                  <a:pt x="3280575" y="3735092"/>
                </a:lnTo>
                <a:lnTo>
                  <a:pt x="0" y="1951360"/>
                </a:lnTo>
                <a:close/>
              </a:path>
            </a:pathLst>
          </a:custGeom>
          <a:solidFill>
            <a:srgbClr val="72D0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subTitle" idx="1"/>
          </p:nvPr>
        </p:nvSpPr>
        <p:spPr>
          <a:xfrm>
            <a:off x="584200" y="3665632"/>
            <a:ext cx="4618916" cy="2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584200" y="1316333"/>
            <a:ext cx="4618916" cy="162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668867" y="3131298"/>
            <a:ext cx="3854666" cy="306175"/>
          </a:xfrm>
          <a:prstGeom prst="rect">
            <a:avLst/>
          </a:prstGeom>
          <a:solidFill>
            <a:srgbClr val="8AE2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top title">
  <p:cSld name="Photo - top 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9"/>
          <p:cNvPicPr preferRelativeResize="0"/>
          <p:nvPr/>
        </p:nvPicPr>
        <p:blipFill rotWithShape="1">
          <a:blip r:embed="rId2">
            <a:alphaModFix/>
          </a:blip>
          <a:srcRect b="15900"/>
          <a:stretch/>
        </p:blipFill>
        <p:spPr>
          <a:xfrm>
            <a:off x="0" y="0"/>
            <a:ext cx="12191066" cy="6865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0" name="Google Shape;80;p9"/>
            <p:cNvSpPr/>
            <p:nvPr/>
          </p:nvSpPr>
          <p:spPr>
            <a:xfrm>
              <a:off x="0" y="406274"/>
              <a:ext cx="12192000" cy="1039349"/>
            </a:xfrm>
            <a:prstGeom prst="rect">
              <a:avLst/>
            </a:prstGeom>
            <a:solidFill>
              <a:srgbClr val="008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" name="Google Shape;81;p9"/>
            <p:cNvGrpSpPr/>
            <p:nvPr/>
          </p:nvGrpSpPr>
          <p:grpSpPr>
            <a:xfrm>
              <a:off x="8473440" y="0"/>
              <a:ext cx="3718560" cy="6858000"/>
              <a:chOff x="8472505" y="0"/>
              <a:chExt cx="3718560" cy="6858000"/>
            </a:xfrm>
          </p:grpSpPr>
          <p:sp>
            <p:nvSpPr>
              <p:cNvPr id="82" name="Google Shape;82;p9"/>
              <p:cNvSpPr/>
              <p:nvPr/>
            </p:nvSpPr>
            <p:spPr>
              <a:xfrm>
                <a:off x="8974253" y="4986997"/>
                <a:ext cx="3216812" cy="1871003"/>
              </a:xfrm>
              <a:custGeom>
                <a:avLst/>
                <a:gdLst/>
                <a:ahLst/>
                <a:cxnLst/>
                <a:rect l="l" t="t" r="r" b="b"/>
                <a:pathLst>
                  <a:path w="3216812" h="1871003" extrusionOk="0">
                    <a:moveTo>
                      <a:pt x="3216812" y="1871003"/>
                    </a:moveTo>
                    <a:lnTo>
                      <a:pt x="3216812" y="196947"/>
                    </a:lnTo>
                    <a:lnTo>
                      <a:pt x="2822917" y="0"/>
                    </a:lnTo>
                    <a:lnTo>
                      <a:pt x="0" y="1871003"/>
                    </a:lnTo>
                    <a:lnTo>
                      <a:pt x="3216812" y="1871003"/>
                    </a:lnTo>
                    <a:close/>
                  </a:path>
                </a:pathLst>
              </a:custGeom>
              <a:solidFill>
                <a:srgbClr val="0037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3" name="Google Shape;83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688614" y="5801557"/>
                <a:ext cx="1089447" cy="7195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" name="Google Shape;84;p9"/>
              <p:cNvSpPr/>
              <p:nvPr/>
            </p:nvSpPr>
            <p:spPr>
              <a:xfrm>
                <a:off x="8472505" y="0"/>
                <a:ext cx="3718560" cy="5190978"/>
              </a:xfrm>
              <a:custGeom>
                <a:avLst/>
                <a:gdLst/>
                <a:ahLst/>
                <a:cxnLst/>
                <a:rect l="l" t="t" r="r" b="b"/>
                <a:pathLst>
                  <a:path w="3718560" h="5181600" extrusionOk="0">
                    <a:moveTo>
                      <a:pt x="3718560" y="4689"/>
                    </a:moveTo>
                    <a:lnTo>
                      <a:pt x="3718560" y="5181600"/>
                    </a:lnTo>
                    <a:lnTo>
                      <a:pt x="3324665" y="4984652"/>
                    </a:lnTo>
                    <a:lnTo>
                      <a:pt x="3113649" y="1444283"/>
                    </a:lnTo>
                    <a:lnTo>
                      <a:pt x="0" y="0"/>
                    </a:lnTo>
                    <a:lnTo>
                      <a:pt x="3718560" y="4689"/>
                    </a:lnTo>
                    <a:close/>
                  </a:path>
                </a:pathLst>
              </a:custGeom>
              <a:solidFill>
                <a:srgbClr val="8AE2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719959" y="613666"/>
            <a:ext cx="9403754" cy="77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bottom title">
  <p:cSld name="photo - bottom 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0"/>
          <p:cNvPicPr preferRelativeResize="0"/>
          <p:nvPr/>
        </p:nvPicPr>
        <p:blipFill rotWithShape="1">
          <a:blip r:embed="rId2">
            <a:alphaModFix/>
          </a:blip>
          <a:srcRect t="15900"/>
          <a:stretch/>
        </p:blipFill>
        <p:spPr>
          <a:xfrm>
            <a:off x="0" y="-9459"/>
            <a:ext cx="12208052" cy="6867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0"/>
          <p:cNvGrpSpPr/>
          <p:nvPr/>
        </p:nvGrpSpPr>
        <p:grpSpPr>
          <a:xfrm>
            <a:off x="-1" y="-9459"/>
            <a:ext cx="12208054" cy="6858000"/>
            <a:chOff x="-1" y="-9459"/>
            <a:chExt cx="12208054" cy="6858000"/>
          </a:xfrm>
        </p:grpSpPr>
        <p:sp>
          <p:nvSpPr>
            <p:cNvPr id="89" name="Google Shape;89;p10"/>
            <p:cNvSpPr/>
            <p:nvPr/>
          </p:nvSpPr>
          <p:spPr>
            <a:xfrm>
              <a:off x="-1" y="5375698"/>
              <a:ext cx="12208054" cy="1039349"/>
            </a:xfrm>
            <a:prstGeom prst="rect">
              <a:avLst/>
            </a:prstGeom>
            <a:solidFill>
              <a:srgbClr val="008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10"/>
            <p:cNvGrpSpPr/>
            <p:nvPr/>
          </p:nvGrpSpPr>
          <p:grpSpPr>
            <a:xfrm>
              <a:off x="8489493" y="-9459"/>
              <a:ext cx="3718560" cy="6858000"/>
              <a:chOff x="8472505" y="0"/>
              <a:chExt cx="3718560" cy="68580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8974253" y="4986997"/>
                <a:ext cx="3216812" cy="1871003"/>
              </a:xfrm>
              <a:custGeom>
                <a:avLst/>
                <a:gdLst/>
                <a:ahLst/>
                <a:cxnLst/>
                <a:rect l="l" t="t" r="r" b="b"/>
                <a:pathLst>
                  <a:path w="3216812" h="1871003" extrusionOk="0">
                    <a:moveTo>
                      <a:pt x="3216812" y="1871003"/>
                    </a:moveTo>
                    <a:lnTo>
                      <a:pt x="3216812" y="196947"/>
                    </a:lnTo>
                    <a:lnTo>
                      <a:pt x="2822917" y="0"/>
                    </a:lnTo>
                    <a:lnTo>
                      <a:pt x="0" y="1871003"/>
                    </a:lnTo>
                    <a:lnTo>
                      <a:pt x="3216812" y="1871003"/>
                    </a:lnTo>
                    <a:close/>
                  </a:path>
                </a:pathLst>
              </a:custGeom>
              <a:solidFill>
                <a:srgbClr val="0037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2" name="Google Shape;92;p1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688614" y="5801557"/>
                <a:ext cx="1089447" cy="7195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" name="Google Shape;93;p10"/>
              <p:cNvSpPr/>
              <p:nvPr/>
            </p:nvSpPr>
            <p:spPr>
              <a:xfrm>
                <a:off x="8472505" y="0"/>
                <a:ext cx="3718560" cy="5190978"/>
              </a:xfrm>
              <a:custGeom>
                <a:avLst/>
                <a:gdLst/>
                <a:ahLst/>
                <a:cxnLst/>
                <a:rect l="l" t="t" r="r" b="b"/>
                <a:pathLst>
                  <a:path w="3718560" h="5181600" extrusionOk="0">
                    <a:moveTo>
                      <a:pt x="3718560" y="4689"/>
                    </a:moveTo>
                    <a:lnTo>
                      <a:pt x="3718560" y="5181600"/>
                    </a:lnTo>
                    <a:lnTo>
                      <a:pt x="3324665" y="4984652"/>
                    </a:lnTo>
                    <a:lnTo>
                      <a:pt x="3113649" y="1444283"/>
                    </a:lnTo>
                    <a:lnTo>
                      <a:pt x="0" y="0"/>
                    </a:lnTo>
                    <a:lnTo>
                      <a:pt x="3718560" y="4689"/>
                    </a:lnTo>
                    <a:close/>
                  </a:path>
                </a:pathLst>
              </a:custGeom>
              <a:solidFill>
                <a:srgbClr val="8AE2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719959" y="5595261"/>
            <a:ext cx="9403754" cy="77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8473440" y="0"/>
            <a:ext cx="3718560" cy="6858000"/>
            <a:chOff x="8472505" y="0"/>
            <a:chExt cx="371856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8974253" y="4986997"/>
              <a:ext cx="3216812" cy="1871003"/>
            </a:xfrm>
            <a:custGeom>
              <a:avLst/>
              <a:gdLst/>
              <a:ahLst/>
              <a:cxnLst/>
              <a:rect l="l" t="t" r="r" b="b"/>
              <a:pathLst>
                <a:path w="3216812" h="1871003" extrusionOk="0">
                  <a:moveTo>
                    <a:pt x="3216812" y="1871003"/>
                  </a:moveTo>
                  <a:lnTo>
                    <a:pt x="3216812" y="196947"/>
                  </a:lnTo>
                  <a:lnTo>
                    <a:pt x="2822917" y="0"/>
                  </a:lnTo>
                  <a:lnTo>
                    <a:pt x="0" y="1871003"/>
                  </a:lnTo>
                  <a:lnTo>
                    <a:pt x="3216812" y="1871003"/>
                  </a:lnTo>
                  <a:close/>
                </a:path>
              </a:pathLst>
            </a:custGeom>
            <a:solidFill>
              <a:srgbClr val="0037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;p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688614" y="5801557"/>
              <a:ext cx="1089447" cy="719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1"/>
            <p:cNvSpPr/>
            <p:nvPr/>
          </p:nvSpPr>
          <p:spPr>
            <a:xfrm>
              <a:off x="8472505" y="0"/>
              <a:ext cx="3718560" cy="5190978"/>
            </a:xfrm>
            <a:custGeom>
              <a:avLst/>
              <a:gdLst/>
              <a:ahLst/>
              <a:cxnLst/>
              <a:rect l="l" t="t" r="r" b="b"/>
              <a:pathLst>
                <a:path w="3718560" h="5181600" extrusionOk="0">
                  <a:moveTo>
                    <a:pt x="3718560" y="4689"/>
                  </a:moveTo>
                  <a:lnTo>
                    <a:pt x="3718560" y="5181600"/>
                  </a:lnTo>
                  <a:lnTo>
                    <a:pt x="3324665" y="4984652"/>
                  </a:lnTo>
                  <a:lnTo>
                    <a:pt x="3113649" y="1444283"/>
                  </a:lnTo>
                  <a:lnTo>
                    <a:pt x="0" y="0"/>
                  </a:lnTo>
                  <a:lnTo>
                    <a:pt x="3718560" y="4689"/>
                  </a:lnTo>
                  <a:close/>
                </a:path>
              </a:pathLst>
            </a:custGeom>
            <a:solidFill>
              <a:srgbClr val="8AE2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learn.voltbro.ru/" TargetMode="External"/><Relationship Id="rId7" Type="http://schemas.openxmlformats.org/officeDocument/2006/relationships/hyperlink" Target="https://youtube.com/playlist?list=PLcccBeBpCdVnz3jz-ijz356CbfVNhP0z6" TargetMode="External"/><Relationship Id="rId2" Type="http://schemas.openxmlformats.org/officeDocument/2006/relationships/hyperlink" Target="https://disk.yandex.ru/i/iy247b4XSXKAm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+OHlkpl4jskA4YmEy" TargetMode="External"/><Relationship Id="rId5" Type="http://schemas.openxmlformats.org/officeDocument/2006/relationships/hyperlink" Target="https://t.me/+kZVlXHAe8Gw4Zjky" TargetMode="External"/><Relationship Id="rId4" Type="http://schemas.openxmlformats.org/officeDocument/2006/relationships/hyperlink" Target="https://manual.turtlebro.ru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r>
              <a:rPr lang="en-US"/>
              <a:t> 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компетенция</a:t>
            </a:r>
          </a:p>
          <a:p>
            <a:pPr lvl="0"/>
            <a:r>
              <a:rPr lang="ru-RU" sz="2400" dirty="0"/>
              <a:t>чемпионатов профессионального мастерства среди инвалидов и лиц с ограниченными возможностями здоровья «</a:t>
            </a:r>
            <a:r>
              <a:rPr lang="ru-RU" sz="2400" b="1" dirty="0" err="1"/>
              <a:t>Абилимпикс</a:t>
            </a:r>
            <a:r>
              <a:rPr lang="ru-RU" sz="2400" dirty="0"/>
              <a:t>»</a:t>
            </a:r>
            <a:endParaRPr sz="2400"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/>
              <a:t>Эксплуатация</a:t>
            </a:r>
            <a:r>
              <a:rPr lang="en-US" dirty="0"/>
              <a:t> </a:t>
            </a:r>
            <a:r>
              <a:rPr lang="en-US" dirty="0" err="1"/>
              <a:t>сервисных</a:t>
            </a:r>
            <a:r>
              <a:rPr lang="en-US" dirty="0"/>
              <a:t> </a:t>
            </a:r>
            <a:r>
              <a:rPr lang="en-US" dirty="0" err="1"/>
              <a:t>роботов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86ACBF-D482-486B-BC9A-6C6E0E09B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D97135-248C-4F22-9C95-7C340927D932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09A34-3733-49B8-9FF3-C0001127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eorgia" panose="02040502050405020303" pitchFamily="18" charset="0"/>
              </a:rPr>
              <a:t>Эксплуатация сервисного робота</a:t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560D3-47E5-4865-9816-08873E51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90000"/>
            <a:ext cx="5653906" cy="4282722"/>
          </a:xfrm>
        </p:spPr>
        <p:txBody>
          <a:bodyPr/>
          <a:lstStyle/>
          <a:p>
            <a:r>
              <a:rPr lang="ru-RU" dirty="0"/>
              <a:t>Общий для всех категорий;</a:t>
            </a:r>
          </a:p>
          <a:p>
            <a:r>
              <a:rPr lang="ru-RU" dirty="0"/>
              <a:t>Сложность зависит от категории;</a:t>
            </a:r>
          </a:p>
          <a:p>
            <a:r>
              <a:rPr lang="ru-RU" dirty="0"/>
              <a:t>Выполнение реальной производственной задачи;</a:t>
            </a:r>
          </a:p>
          <a:p>
            <a:r>
              <a:rPr lang="ru-RU" dirty="0"/>
              <a:t>Интерактивность.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FB464-EC3A-4DEF-ACF0-E7C9CC2011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r>
              <a:rPr lang="en-US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8F0FC0-D42B-49DD-8183-6A91E2950703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9B001-BAAA-49B2-95D1-9E4FBE9CC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95666-2734-4CD6-8D46-E76704E5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89" y="1997577"/>
            <a:ext cx="4846499" cy="32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09A34-3733-49B8-9FF3-C0001127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9445976" cy="630000"/>
          </a:xfrm>
        </p:spPr>
        <p:txBody>
          <a:bodyPr/>
          <a:lstStyle/>
          <a:p>
            <a:r>
              <a:rPr lang="ru-RU" sz="4000" dirty="0">
                <a:latin typeface="Georgia" panose="02040502050405020303" pitchFamily="18" charset="0"/>
              </a:rPr>
              <a:t>Нахождение и устранение неисправностей в роботе</a:t>
            </a:r>
            <a:br>
              <a:rPr lang="ru-RU" sz="4000" dirty="0">
                <a:latin typeface="Georgia" panose="02040502050405020303" pitchFamily="18" charset="0"/>
              </a:rPr>
            </a:br>
            <a:br>
              <a:rPr lang="ru-RU" dirty="0"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560D3-47E5-4865-9816-08873E51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90000"/>
            <a:ext cx="5653906" cy="4282722"/>
          </a:xfrm>
        </p:spPr>
        <p:txBody>
          <a:bodyPr/>
          <a:lstStyle/>
          <a:p>
            <a:r>
              <a:rPr lang="ru-RU" dirty="0"/>
              <a:t>Специально заготовленный образ операционной системы для робота;</a:t>
            </a:r>
          </a:p>
          <a:p>
            <a:r>
              <a:rPr lang="ru-RU" dirty="0"/>
              <a:t>Два вида неисправностей;</a:t>
            </a:r>
          </a:p>
          <a:p>
            <a:r>
              <a:rPr lang="ru-RU" dirty="0"/>
              <a:t>Заполнение журнала технического обслуживания сервисного робота;</a:t>
            </a:r>
          </a:p>
          <a:p>
            <a:r>
              <a:rPr lang="ru-RU" dirty="0"/>
              <a:t>Тестирование робота после устранения неисправностей.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FB464-EC3A-4DEF-ACF0-E7C9CC2011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r>
              <a:rPr lang="en-US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8F0FC0-D42B-49DD-8183-6A91E2950703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9B001-BAAA-49B2-95D1-9E4FBE9CC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E46E7F-14DA-4A06-83E1-1B38B033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13" y="2448560"/>
            <a:ext cx="4376787" cy="29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720000" y="648000"/>
            <a:ext cx="9540000" cy="630000"/>
          </a:xfrm>
          <a:prstGeom prst="rect">
            <a:avLst/>
          </a:prstGeom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0" algn="ctr"/>
            <a:r>
              <a:rPr lang="ru-RU" sz="4000" b="0" dirty="0">
                <a:latin typeface="Georgia" panose="02040502050405020303" pitchFamily="18" charset="0"/>
              </a:rPr>
              <a:t>Почему эта компетенция подходит для </a:t>
            </a:r>
            <a:r>
              <a:rPr lang="ru-RU" sz="4000" b="0" dirty="0" err="1">
                <a:latin typeface="Georgia" panose="02040502050405020303" pitchFamily="18" charset="0"/>
              </a:rPr>
              <a:t>Абилимпикса</a:t>
            </a:r>
            <a:endParaRPr sz="3600" dirty="0">
              <a:latin typeface="Georgia" panose="02040502050405020303" pitchFamily="18" charset="0"/>
            </a:endParaRPr>
          </a:p>
        </p:txBody>
      </p:sp>
      <p:sp>
        <p:nvSpPr>
          <p:cNvPr id="170" name="Google Shape;170;p22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Georgia" panose="02040502050405020303" pitchFamily="18" charset="0"/>
              </a:rPr>
              <a:t>12</a:t>
            </a:fld>
            <a:r>
              <a:rPr lang="en-US">
                <a:latin typeface="Georgia" panose="02040502050405020303" pitchFamily="18" charset="0"/>
              </a:rPr>
              <a:t> </a:t>
            </a:r>
            <a:endParaRPr>
              <a:latin typeface="Georgia" panose="02040502050405020303" pitchFamily="18" charset="0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167550" y="1960643"/>
            <a:ext cx="5573450" cy="4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Open Sans"/>
                <a:cs typeface="Open Sans"/>
                <a:sym typeface="Open Sans"/>
              </a:rPr>
              <a:t>Возможность трудоустройства на удаленную работу;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Open Sans"/>
                <a:cs typeface="Open Sans"/>
                <a:sym typeface="Open Sans"/>
              </a:rPr>
              <a:t>Проверка умений и навыков реально используемых в индустрии;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Open Sans"/>
                <a:cs typeface="Open Sans"/>
                <a:sym typeface="Open Sans"/>
              </a:rPr>
              <a:t>Высокотехнологичная компетенция;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Open Sans"/>
                <a:cs typeface="Open Sans"/>
                <a:sym typeface="Open Sans"/>
              </a:rPr>
              <a:t>Большое количество методического материала.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CD4FF-3D32-46FE-A056-200936D9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pic>
        <p:nvPicPr>
          <p:cNvPr id="2050" name="Picture 2" descr="Пермская компания-производитель роботов предложила разработку в области распознавания речи">
            <a:extLst>
              <a:ext uri="{FF2B5EF4-FFF2-40B4-BE49-F238E27FC236}">
                <a16:creationId xmlns:a16="http://schemas.microsoft.com/office/drawing/2014/main" id="{58934B90-FB6A-4501-BA58-28F81183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00" y="1997093"/>
            <a:ext cx="5662679" cy="31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F612A6-4A53-4498-92A0-9EA97D516BFA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9FF3B-A0D2-437A-9D5C-6ABEE9ED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Полезные ссылки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046C08-E7D6-4303-9D46-DDD1C5F30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>
                <a:latin typeface="Georgia" panose="02040502050405020303" pitchFamily="18" charset="0"/>
              </a:rPr>
              <a:t>Конкурсная документация: </a:t>
            </a:r>
            <a:r>
              <a:rPr lang="en-US" sz="2000" dirty="0">
                <a:latin typeface="Georgia" panose="02040502050405020303" pitchFamily="18" charset="0"/>
                <a:hlinkClick r:id="rId2"/>
              </a:rPr>
              <a:t>https://disk.yandex.ru/i/iy247b4XSXKAmg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Обучающий сайт: </a:t>
            </a:r>
            <a:r>
              <a:rPr lang="en-US" sz="2000" dirty="0">
                <a:latin typeface="Georgia" panose="02040502050405020303" pitchFamily="18" charset="0"/>
                <a:hlinkClick r:id="rId3"/>
              </a:rPr>
              <a:t>http://learn.voltbro.ru/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Документация к роботу: </a:t>
            </a:r>
            <a:r>
              <a:rPr lang="en-US" sz="2000" dirty="0">
                <a:latin typeface="Georgia" panose="02040502050405020303" pitchFamily="18" charset="0"/>
                <a:hlinkClick r:id="rId4"/>
              </a:rPr>
              <a:t>https://manual.turtlebro.ru/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Телеграмм-канал компетенции: </a:t>
            </a:r>
            <a:r>
              <a:rPr lang="en-US" sz="2000" dirty="0">
                <a:latin typeface="Georgia" panose="02040502050405020303" pitchFamily="18" charset="0"/>
                <a:hlinkClick r:id="rId5"/>
              </a:rPr>
              <a:t>https://t.me/+kZVlXHAe8Gw4Zjky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Телеграмм-канал технической и информационной поддержки продуктов проекта «Братья Вольт»: </a:t>
            </a:r>
            <a:r>
              <a:rPr lang="en-US" sz="2000" dirty="0">
                <a:latin typeface="Georgia" panose="02040502050405020303" pitchFamily="18" charset="0"/>
                <a:hlinkClick r:id="rId6"/>
              </a:rPr>
              <a:t>https://t.me/+OHlkpl4jskA4YmEy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Видеокурс по </a:t>
            </a:r>
            <a:r>
              <a:rPr lang="en-US" sz="2000" dirty="0">
                <a:latin typeface="Georgia" panose="02040502050405020303" pitchFamily="18" charset="0"/>
              </a:rPr>
              <a:t>ROS</a:t>
            </a:r>
            <a:r>
              <a:rPr lang="ru-RU" sz="2000" dirty="0">
                <a:latin typeface="Georgia" panose="02040502050405020303" pitchFamily="18" charset="0"/>
              </a:rPr>
              <a:t>: </a:t>
            </a:r>
            <a:r>
              <a:rPr lang="en-US" sz="2000" dirty="0">
                <a:latin typeface="Georgia" panose="02040502050405020303" pitchFamily="18" charset="0"/>
                <a:hlinkClick r:id="rId7"/>
              </a:rPr>
              <a:t>https://youtube.com/playlist?list=PLcccBeBpCdVnz3jz-ijz356CbfVNhP0z6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763BEE-8242-479D-8360-A9193B5B1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Georgia" panose="02040502050405020303" pitchFamily="18" charset="0"/>
              </a:rPr>
              <a:t>13</a:t>
            </a:fld>
            <a:r>
              <a:rPr lang="en-US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699C3-0DB8-48FB-807A-3B888F021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882988-DB04-4027-B926-64B944365894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C94EA-FFB5-4368-A614-28066687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50" y="562275"/>
            <a:ext cx="9540000" cy="630000"/>
          </a:xfrm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Проделанная работа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497882-4575-4851-9780-A04CB74C9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950" y="1561914"/>
            <a:ext cx="10440000" cy="4282722"/>
          </a:xfrm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Составлен полный комплект конкурсной документации по всем категориям участников;</a:t>
            </a:r>
          </a:p>
          <a:p>
            <a:r>
              <a:rPr lang="ru-RU" dirty="0">
                <a:latin typeface="Georgia" panose="02040502050405020303" pitchFamily="18" charset="0"/>
              </a:rPr>
              <a:t>Рассылка информационных писем в региональные центры;</a:t>
            </a:r>
          </a:p>
          <a:p>
            <a:r>
              <a:rPr lang="ru-RU" dirty="0">
                <a:latin typeface="Georgia" panose="02040502050405020303" pitchFamily="18" charset="0"/>
              </a:rPr>
              <a:t>Получение экспертного заключения от Председателя совета по компетенции «Робототехника» Андрея Ермоленко;</a:t>
            </a:r>
          </a:p>
          <a:p>
            <a:r>
              <a:rPr lang="ru-RU" dirty="0">
                <a:latin typeface="Georgia" panose="02040502050405020303" pitchFamily="18" charset="0"/>
              </a:rPr>
              <a:t>Апробация конкурсного задания на участнике с ОВЗ;</a:t>
            </a:r>
          </a:p>
          <a:p>
            <a:r>
              <a:rPr lang="ru-RU" dirty="0">
                <a:latin typeface="Georgia" panose="02040502050405020303" pitchFamily="18" charset="0"/>
              </a:rPr>
              <a:t>Презентация компетенции в Гостином Дворе на Финале Национального чемпионата «</a:t>
            </a:r>
            <a:r>
              <a:rPr lang="ru-RU" dirty="0" err="1">
                <a:latin typeface="Georgia" panose="02040502050405020303" pitchFamily="18" charset="0"/>
              </a:rPr>
              <a:t>Абилимпикс</a:t>
            </a:r>
            <a:r>
              <a:rPr lang="ru-RU" dirty="0">
                <a:latin typeface="Georgia" panose="02040502050405020303" pitchFamily="18" charset="0"/>
              </a:rPr>
              <a:t>» 2023 года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F2FECF-459B-4FE0-BD86-E9C92A6A61A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0950" y="6214275"/>
            <a:ext cx="720000" cy="360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Georgia" panose="02040502050405020303" pitchFamily="18" charset="0"/>
              </a:rPr>
              <a:t>14</a:t>
            </a:fld>
            <a:r>
              <a:rPr lang="en-US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AD89A7-A162-4C11-9397-03416772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E81BE6-D7EE-4311-939E-933B625520EC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39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720000" y="702759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80" name="Google Shape;180;p23"/>
          <p:cNvSpPr txBox="1"/>
          <p:nvPr/>
        </p:nvSpPr>
        <p:spPr>
          <a:xfrm>
            <a:off x="1606375" y="2128100"/>
            <a:ext cx="7249200" cy="4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FFFF"/>
                </a:solidFill>
              </a:rPr>
              <a:t>Спасибо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за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внимание</a:t>
            </a:r>
            <a:r>
              <a:rPr lang="en-US" sz="4800" b="1" dirty="0">
                <a:solidFill>
                  <a:srgbClr val="FFFFFF"/>
                </a:solidFill>
              </a:rPr>
              <a:t>!</a:t>
            </a:r>
            <a:endParaRPr sz="48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Николай Иванов</a:t>
            </a:r>
            <a:b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Email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nikolay.ivanov@voltbro.com</a:t>
            </a:r>
          </a:p>
          <a:p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Телефон: +7(916)382-28-48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55235-325D-4177-83B4-FB378AE7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6EDB50-ADF4-4469-B8AB-B768DE94319B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720000" y="392845"/>
            <a:ext cx="9540000" cy="630000"/>
          </a:xfrm>
          <a:prstGeom prst="rect">
            <a:avLst/>
          </a:prstGeom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Эксплуатация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сервисных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роботов</a:t>
            </a:r>
            <a:endParaRPr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1"/>
          </p:nvPr>
        </p:nvSpPr>
        <p:spPr>
          <a:xfrm>
            <a:off x="224049" y="1625006"/>
            <a:ext cx="6024351" cy="351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1200"/>
              </a:spcBef>
              <a:buNone/>
            </a:pPr>
            <a:r>
              <a:rPr lang="ru-RU" sz="2000" dirty="0"/>
              <a:t>Сервисная робототехника – динамически развивающаяся отрасль в России. Уже сегодня идёт повсеместное внедрение сервисных роботов как на предприятиях, так и в повседневной жизни. </a:t>
            </a:r>
          </a:p>
          <a:p>
            <a:pPr marL="342900" indent="-342900" algn="just">
              <a:spcBef>
                <a:spcPts val="1200"/>
              </a:spcBef>
            </a:pPr>
            <a:r>
              <a:rPr lang="ru-RU" sz="2000" dirty="0"/>
              <a:t>роботы-консультанты;</a:t>
            </a:r>
          </a:p>
          <a:p>
            <a:pPr marL="342900" indent="-342900" algn="just">
              <a:spcBef>
                <a:spcPts val="1200"/>
              </a:spcBef>
            </a:pPr>
            <a:r>
              <a:rPr lang="ru-RU" sz="2000" dirty="0"/>
              <a:t>роботы-курьеры;</a:t>
            </a:r>
          </a:p>
          <a:p>
            <a:pPr marL="342900" indent="-342900" algn="just">
              <a:spcBef>
                <a:spcPts val="1200"/>
              </a:spcBef>
            </a:pPr>
            <a:r>
              <a:rPr lang="ru-RU" sz="2000" dirty="0"/>
              <a:t>логистические роботы;</a:t>
            </a:r>
          </a:p>
          <a:p>
            <a:pPr marL="342900" indent="-342900" algn="just">
              <a:spcBef>
                <a:spcPts val="1200"/>
              </a:spcBef>
            </a:pPr>
            <a:r>
              <a:rPr lang="ru-RU" sz="2000" dirty="0"/>
              <a:t>роботы-экскурсоводы и многие другие.</a:t>
            </a:r>
          </a:p>
          <a:p>
            <a:pPr marL="0" lvl="0" indent="0" algn="just">
              <a:spcBef>
                <a:spcPts val="1200"/>
              </a:spcBef>
              <a:buNone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Поэтому потребность в компетенции связанной с эксплуатацией, ремонтом и настройкой сервисных роботов только растет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fld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F3896-EC74-4D94-AB23-E674C3B8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872" y="0"/>
            <a:ext cx="1080000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6A608F-4C2C-4BC2-A1B8-F80B35ED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877075"/>
            <a:ext cx="5577205" cy="36804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860468-DC33-4D69-A16D-BFBA0F48A2DD}"/>
              </a:ext>
            </a:extLst>
          </p:cNvPr>
          <p:cNvSpPr/>
          <p:nvPr/>
        </p:nvSpPr>
        <p:spPr>
          <a:xfrm>
            <a:off x="10663555" y="573848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Google Shape;137;p18">
            <a:extLst>
              <a:ext uri="{FF2B5EF4-FFF2-40B4-BE49-F238E27FC236}">
                <a16:creationId xmlns:a16="http://schemas.microsoft.com/office/drawing/2014/main" id="{3D79DE93-2062-42C5-B43B-90FAB506B883}"/>
              </a:ext>
            </a:extLst>
          </p:cNvPr>
          <p:cNvSpPr txBox="1">
            <a:spLocks/>
          </p:cNvSpPr>
          <p:nvPr/>
        </p:nvSpPr>
        <p:spPr>
          <a:xfrm>
            <a:off x="3727360" y="1081154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Предисловие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88880-6B8C-4AEC-8151-A5DD409B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Разработчики компетенции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E4AB93-8B83-48C6-B229-FBADBB0A86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</a:t>
            </a:fld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4F9E06-92CA-4F3A-AB80-064C15E4BAFB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9AE8324C-F14D-4F66-8BCB-4FF826E6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74" y="2416969"/>
            <a:ext cx="2438400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9C6D77-9EDE-4E94-AE6D-D12E85E1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82" y="2985762"/>
            <a:ext cx="1882818" cy="859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2A27AD-E57C-40FF-BAE3-DF25E4659CC0}"/>
              </a:ext>
            </a:extLst>
          </p:cNvPr>
          <p:cNvSpPr txBox="1"/>
          <p:nvPr/>
        </p:nvSpPr>
        <p:spPr>
          <a:xfrm>
            <a:off x="4097633" y="4618526"/>
            <a:ext cx="278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Партнёр:</a:t>
            </a:r>
          </a:p>
          <a:p>
            <a:pPr algn="ctr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Компания </a:t>
            </a:r>
            <a:r>
              <a:rPr lang="ru-RU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Промобот</a:t>
            </a:r>
            <a:endParaRPr lang="ru-RU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2" name="Google Shape;151;p19">
            <a:extLst>
              <a:ext uri="{FF2B5EF4-FFF2-40B4-BE49-F238E27FC236}">
                <a16:creationId xmlns:a16="http://schemas.microsoft.com/office/drawing/2014/main" id="{F04ED3D5-5B00-409E-97AC-6850EAA89B83}"/>
              </a:ext>
            </a:extLst>
          </p:cNvPr>
          <p:cNvPicPr/>
          <p:nvPr/>
        </p:nvPicPr>
        <p:blipFill>
          <a:blip r:embed="rId4"/>
          <a:srcRect/>
          <a:stretch/>
        </p:blipFill>
        <p:spPr bwMode="auto">
          <a:xfrm>
            <a:off x="7749365" y="2437671"/>
            <a:ext cx="2439900" cy="2003359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A88975B-104A-4ADA-8FC5-06E5E20F7111}"/>
              </a:ext>
            </a:extLst>
          </p:cNvPr>
          <p:cNvSpPr txBox="1"/>
          <p:nvPr/>
        </p:nvSpPr>
        <p:spPr>
          <a:xfrm>
            <a:off x="7031925" y="4655653"/>
            <a:ext cx="3874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Председатель </a:t>
            </a:r>
            <a:br>
              <a:rPr lang="ru-RU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ru-RU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совета по компетенции:</a:t>
            </a:r>
          </a:p>
          <a:p>
            <a:pPr algn="ctr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Иванов Николай Викторович</a:t>
            </a:r>
          </a:p>
        </p:txBody>
      </p:sp>
      <p:pic>
        <p:nvPicPr>
          <p:cNvPr id="44" name="Picture 34">
            <a:extLst>
              <a:ext uri="{FF2B5EF4-FFF2-40B4-BE49-F238E27FC236}">
                <a16:creationId xmlns:a16="http://schemas.microsoft.com/office/drawing/2014/main" id="{7803D7DC-FB0C-4FC6-B8FF-911F4F83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20" y="2416969"/>
            <a:ext cx="2438400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0F2FFAF-0288-4381-A170-44E816B60AC7}"/>
              </a:ext>
            </a:extLst>
          </p:cNvPr>
          <p:cNvSpPr txBox="1"/>
          <p:nvPr/>
        </p:nvSpPr>
        <p:spPr>
          <a:xfrm>
            <a:off x="1492833" y="4655653"/>
            <a:ext cx="2007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Разработчик:</a:t>
            </a:r>
          </a:p>
          <a:p>
            <a:pPr algn="ctr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Компания </a:t>
            </a:r>
          </a:p>
          <a:p>
            <a:pPr algn="ctr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Братья Вольт</a:t>
            </a:r>
          </a:p>
        </p:txBody>
      </p:sp>
      <p:pic>
        <p:nvPicPr>
          <p:cNvPr id="1064" name="Picture 40" descr="О компании | PROMOBOT">
            <a:extLst>
              <a:ext uri="{FF2B5EF4-FFF2-40B4-BE49-F238E27FC236}">
                <a16:creationId xmlns:a16="http://schemas.microsoft.com/office/drawing/2014/main" id="{A910574B-6E88-4897-9C6F-008A599D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44" y="2707969"/>
            <a:ext cx="2056155" cy="10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6FADC8-FDAD-4812-93B4-203F5F36C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4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720000" y="57688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4400"/>
              <a:buFont typeface="Arial"/>
              <a:buNone/>
            </a:pP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Необходимые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профессиональные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b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навыки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и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умения</a:t>
            </a:r>
            <a:endParaRPr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1"/>
          </p:nvPr>
        </p:nvSpPr>
        <p:spPr>
          <a:xfrm>
            <a:off x="720000" y="2504080"/>
            <a:ext cx="9743753" cy="4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Участник должен знать/уметь:</a:t>
            </a:r>
          </a:p>
          <a:p>
            <a:pPr lvl="0" indent="-342900"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Осуществлять поиск и исправление ошибок программного обеспечения на базе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Robot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Operating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(ROS)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Проводить блочные и модульные ремонты роботов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Осуществлять сервисное обслуживание роботов в соответствии с регламентом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Настраивать работу робота для использования в реальной "ролевой" модели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Производить тестовый запуск сервисного робота после устранения неисправностей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Устранять дефекты и неисправности механизмов и конструкций роботов</a:t>
            </a:r>
          </a:p>
          <a:p>
            <a:pPr lvl="0" indent="-342900">
              <a:spcBef>
                <a:spcPts val="0"/>
              </a:spcBef>
              <a:buSzPts val="18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Работать с эксплуатационной, проектной, технологической и сопроводительной документацией (русский/английский язык)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720000" y="622888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</a:t>
            </a:fld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2"/>
          </p:nvPr>
        </p:nvSpPr>
        <p:spPr>
          <a:xfrm>
            <a:off x="719999" y="1820489"/>
            <a:ext cx="104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Компетенция создана для демонстрации владения самым актуальным набором робототехнических технологий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35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3FB6D-393A-4CDA-A758-BCCFAB72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46C463-26E1-47F5-9459-526391010BB3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719999" y="498560"/>
            <a:ext cx="95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0"/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Профессии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719999" y="1927200"/>
            <a:ext cx="9253560" cy="4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Программист - разработчик ПО (</a:t>
            </a:r>
            <a:r>
              <a:rPr lang="ru-RU" sz="18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Robotic</a:t>
            </a:r>
            <a:r>
              <a:rPr lang="en-US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</a:t>
            </a: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software</a:t>
            </a: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engineer</a:t>
            </a: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lvl="0" indent="-317500">
              <a:buSzPts val="1400"/>
              <a:buFont typeface="Open Sans"/>
              <a:buChar char="•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Занимается разработкой программного обеспечения на базе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Robot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Operating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</a:t>
            </a: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(ROS)</a:t>
            </a:r>
          </a:p>
          <a:p>
            <a:pPr lvl="0" indent="-317500">
              <a:spcBef>
                <a:spcPts val="0"/>
              </a:spcBef>
              <a:buSzPts val="1400"/>
              <a:buFont typeface="Open Sans"/>
              <a:buChar char="•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Проектирует программную архитектуру робота</a:t>
            </a:r>
          </a:p>
          <a:p>
            <a:pPr marL="0" lvl="0" indent="0">
              <a:buNone/>
            </a:pP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Мастер по ремонту и обслуживанию техники</a:t>
            </a:r>
            <a:r>
              <a:rPr lang="ru-RU" sz="18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ru-RU" sz="18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</a:t>
            </a:r>
            <a:r>
              <a:rPr lang="ru-RU" sz="18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Support</a:t>
            </a:r>
            <a:r>
              <a:rPr lang="ru-RU" sz="18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Engineer</a:t>
            </a:r>
            <a:r>
              <a:rPr lang="ru-RU" sz="18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lvl="0" indent="-317500">
              <a:buSzPts val="14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Проводит блочный и модульный ремонт роботов</a:t>
            </a:r>
          </a:p>
          <a:p>
            <a:pPr lvl="0" indent="-317500">
              <a:spcBef>
                <a:spcPts val="0"/>
              </a:spcBef>
              <a:buSzPts val="14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Осуществлять сервисное обслуживание роботов в соответствии с регламентом</a:t>
            </a:r>
          </a:p>
          <a:p>
            <a:pPr lvl="0" indent="-317500">
              <a:spcBef>
                <a:spcPts val="0"/>
              </a:spcBef>
              <a:buSzPts val="1400"/>
            </a:pP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Введение роботов в эксплуатацию</a:t>
            </a:r>
          </a:p>
          <a:p>
            <a:pPr marL="0" lvl="0" indent="0">
              <a:buNone/>
            </a:pPr>
            <a:r>
              <a:rPr lang="ru-RU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Инженер по внедрению роботов </a:t>
            </a:r>
            <a:r>
              <a:rPr lang="ru-RU" sz="1800" b="1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</a:t>
            </a:r>
            <a:r>
              <a:rPr lang="ru-RU" sz="1800" b="1" dirty="0" err="1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Robotics</a:t>
            </a:r>
            <a:r>
              <a:rPr lang="ru-RU" sz="1800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Deployment</a:t>
            </a:r>
            <a:r>
              <a:rPr lang="ru-RU" sz="1800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Engineer</a:t>
            </a:r>
            <a:r>
              <a:rPr lang="ru-RU" sz="1800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lvl="0" indent="-317500">
              <a:buClr>
                <a:srgbClr val="000000"/>
              </a:buClr>
              <a:buSzPts val="1400"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Занимается внедрением робототехнических решений. Взаимодействует с командами разработчиков и заказчиком, подбирая наилучшие технологии для выполнения бизнес задач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720000" y="6300000"/>
            <a:ext cx="7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</a:t>
            </a:fld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2"/>
          </p:nvPr>
        </p:nvSpPr>
        <p:spPr>
          <a:xfrm>
            <a:off x="719999" y="1356204"/>
            <a:ext cx="1044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Уже сегодня, профессии, навыки которых представлены в компетенции </a:t>
            </a:r>
            <a:b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ru-R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востребованы на рынке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3500"/>
              <a:buNone/>
            </a:pPr>
            <a:endParaRPr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EBEF0D-80A9-44AB-9DF5-E79B0203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D0BA05-5C2D-49CC-9ECB-7017E8F85EB0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9DC52-0BF4-4D11-8FB9-74D20B3F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9230824" cy="630000"/>
          </a:xfrm>
        </p:spPr>
        <p:txBody>
          <a:bodyPr/>
          <a:lstStyle/>
          <a:p>
            <a:r>
              <a:rPr lang="ru-RU" sz="3600" dirty="0">
                <a:latin typeface="Georgia" panose="02040502050405020303" pitchFamily="18" charset="0"/>
              </a:rPr>
              <a:t>Потенциальные работодатели компетенции</a:t>
            </a:r>
            <a:br>
              <a:rPr lang="ru-RU" sz="3600" dirty="0">
                <a:latin typeface="Georgia" panose="02040502050405020303" pitchFamily="18" charset="0"/>
              </a:rPr>
            </a:b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E5FEB-C787-49A6-8505-070F0B0D3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ru-RU" dirty="0">
                <a:latin typeface="Georgia" panose="02040502050405020303" pitchFamily="18" charset="0"/>
              </a:rPr>
              <a:t>Робототехнические компании и стартапы:</a:t>
            </a:r>
          </a:p>
          <a:p>
            <a:r>
              <a:rPr lang="ru-RU" dirty="0">
                <a:latin typeface="Georgia" panose="02040502050405020303" pitchFamily="18" charset="0"/>
              </a:rPr>
              <a:t>Лаборатории робототехники </a:t>
            </a:r>
            <a:r>
              <a:rPr lang="ru-RU" dirty="0" err="1">
                <a:latin typeface="Georgia" panose="02040502050405020303" pitchFamily="18" charset="0"/>
              </a:rPr>
              <a:t>Сбера</a:t>
            </a:r>
            <a:r>
              <a:rPr lang="ru-RU" dirty="0">
                <a:latin typeface="Georgia" panose="02040502050405020303" pitchFamily="18" charset="0"/>
              </a:rPr>
              <a:t> </a:t>
            </a:r>
          </a:p>
          <a:p>
            <a:r>
              <a:rPr lang="ru-RU" dirty="0">
                <a:latin typeface="Georgia" panose="02040502050405020303" pitchFamily="18" charset="0"/>
              </a:rPr>
              <a:t>Лаборатории робототехники Яндекса</a:t>
            </a:r>
          </a:p>
          <a:p>
            <a:r>
              <a:rPr lang="ru-RU" dirty="0">
                <a:latin typeface="Georgia" panose="02040502050405020303" pitchFamily="18" charset="0"/>
              </a:rPr>
              <a:t>Лаборатория робототехники НИИ механики МГУ</a:t>
            </a:r>
          </a:p>
          <a:p>
            <a:r>
              <a:rPr lang="ru-RU" dirty="0">
                <a:latin typeface="Georgia" panose="02040502050405020303" pitchFamily="18" charset="0"/>
              </a:rPr>
              <a:t>Братья Вольт </a:t>
            </a:r>
          </a:p>
          <a:p>
            <a:r>
              <a:rPr lang="ru-RU" dirty="0" err="1">
                <a:latin typeface="Georgia" panose="02040502050405020303" pitchFamily="18" charset="0"/>
              </a:rPr>
              <a:t>Промобот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Аврора </a:t>
            </a:r>
            <a:r>
              <a:rPr lang="ru-RU" dirty="0" err="1">
                <a:latin typeface="Georgia" panose="02040502050405020303" pitchFamily="18" charset="0"/>
              </a:rPr>
              <a:t>Роботикс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ГК </a:t>
            </a:r>
            <a:r>
              <a:rPr lang="ru-RU" dirty="0" err="1">
                <a:latin typeface="Georgia" panose="02040502050405020303" pitchFamily="18" charset="0"/>
              </a:rPr>
              <a:t>Геоскан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CC6FE9-BDFB-4BB3-B994-F8EAC9847C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Georgia" panose="02040502050405020303" pitchFamily="18" charset="0"/>
              </a:rPr>
              <a:t>6</a:t>
            </a:fld>
            <a:r>
              <a:rPr lang="en-US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10169C-4A6A-4A68-A48F-C6A06BFFCE98}"/>
              </a:ext>
            </a:extLst>
          </p:cNvPr>
          <p:cNvSpPr/>
          <p:nvPr/>
        </p:nvSpPr>
        <p:spPr>
          <a:xfrm>
            <a:off x="10734675" y="581977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5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7A3BD-B115-462B-BBAC-8AECB42C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Используемое</a:t>
            </a:r>
            <a:r>
              <a:rPr lang="ru-RU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оборудование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99BFF3-440D-440B-81D8-8700998D86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</a:t>
            </a:fld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95DD4B3-88EE-41A4-9E47-9602F529672F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19998" y="1293509"/>
            <a:ext cx="10752001" cy="630000"/>
          </a:xfrm>
        </p:spPr>
        <p:txBody>
          <a:bodyPr/>
          <a:lstStyle/>
          <a:p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 компетенции используется оборудование российского производства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ECFFD-ED62-48AA-8DA3-1D9F6E72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181FB6-93BA-4F8F-B002-232D20DE2440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4E12F01-895B-4378-B8BE-682E4ED3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" y="2265452"/>
            <a:ext cx="3820995" cy="32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C1E15C-6F5B-4AEF-8B60-4BB62266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74" l="9457" r="90543">
                        <a14:foregroundMark x1="9565" y1="86458" x2="9565" y2="86458"/>
                        <a14:foregroundMark x1="90543" y1="86198" x2="90543" y2="86198"/>
                        <a14:foregroundMark x1="38370" y1="87760" x2="38370" y2="87760"/>
                        <a14:foregroundMark x1="61848" y1="87630" x2="61848" y2="87630"/>
                        <a14:foregroundMark x1="90543" y1="87500" x2="9054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14" y="2335481"/>
            <a:ext cx="3868086" cy="32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7889A6-66FB-4E18-BFC0-0919F751D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926" y="1790528"/>
            <a:ext cx="3429297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1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0F8C1-16D6-4FDE-B61A-105308C3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eorgia" panose="02040502050405020303" pitchFamily="18" charset="0"/>
              </a:rPr>
              <a:t>Конкурсное задание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362D0A-0405-4FCA-871F-CB4131629C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Georgia" panose="02040502050405020303" pitchFamily="18" charset="0"/>
              </a:rPr>
              <a:t>8</a:t>
            </a:fld>
            <a:r>
              <a:rPr lang="en-US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B7EF2-E7A0-453C-A013-DC517ACA8325}"/>
              </a:ext>
            </a:extLst>
          </p:cNvPr>
          <p:cNvSpPr txBox="1"/>
          <p:nvPr/>
        </p:nvSpPr>
        <p:spPr>
          <a:xfrm>
            <a:off x="8362738" y="1541929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Категория: 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Школьники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98290-061C-4E44-B5B4-84205494CF7A}"/>
              </a:ext>
            </a:extLst>
          </p:cNvPr>
          <p:cNvSpPr txBox="1"/>
          <p:nvPr/>
        </p:nvSpPr>
        <p:spPr>
          <a:xfrm>
            <a:off x="1030941" y="1541929"/>
            <a:ext cx="3049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Категории: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Студенты; специалисты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D18FE8C-B6A9-4549-89BB-F28B6797FFA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179629" y="2249815"/>
            <a:ext cx="0" cy="8592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5A3C2D1-BECD-4FD9-AE4A-0EBC98DDA922}"/>
              </a:ext>
            </a:extLst>
          </p:cNvPr>
          <p:cNvCxnSpPr>
            <a:cxnSpLocks/>
          </p:cNvCxnSpPr>
          <p:nvPr/>
        </p:nvCxnSpPr>
        <p:spPr>
          <a:xfrm>
            <a:off x="1816209" y="2249815"/>
            <a:ext cx="1" cy="8005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910556-9AD1-44EA-9CB6-12BB2E2F3A0E}"/>
              </a:ext>
            </a:extLst>
          </p:cNvPr>
          <p:cNvSpPr/>
          <p:nvPr/>
        </p:nvSpPr>
        <p:spPr>
          <a:xfrm>
            <a:off x="7951693" y="3109084"/>
            <a:ext cx="37293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2000" b="1" dirty="0">
                <a:latin typeface="Georgia" panose="02040502050405020303" pitchFamily="18" charset="0"/>
              </a:rPr>
              <a:t>Модуль </a:t>
            </a:r>
            <a:r>
              <a:rPr lang="ru-RU" sz="2000" b="1" dirty="0">
                <a:latin typeface="Georgia" panose="02040502050405020303" pitchFamily="18" charset="0"/>
              </a:rPr>
              <a:t>1</a:t>
            </a:r>
            <a:br>
              <a:rPr lang="en-US" sz="2000" b="1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–</a:t>
            </a:r>
            <a:r>
              <a:rPr lang="ru-RU" sz="2000" dirty="0">
                <a:latin typeface="Georgia" panose="02040502050405020303" pitchFamily="18" charset="0"/>
              </a:rPr>
              <a:t> Ввод робота в эксплуатацию</a:t>
            </a:r>
            <a:endParaRPr lang="en-US" sz="2000" dirty="0">
              <a:latin typeface="Georgia" panose="02040502050405020303" pitchFamily="18" charset="0"/>
            </a:endParaRPr>
          </a:p>
          <a:p>
            <a:pPr marL="0" lv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Модуль 2 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– Эксплуатация сервисного робота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80EEA29-C04B-425A-940F-E468C5463D76}"/>
              </a:ext>
            </a:extLst>
          </p:cNvPr>
          <p:cNvSpPr/>
          <p:nvPr/>
        </p:nvSpPr>
        <p:spPr>
          <a:xfrm>
            <a:off x="1084506" y="3109084"/>
            <a:ext cx="4365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2000" b="1" dirty="0">
                <a:latin typeface="Georgia" panose="02040502050405020303" pitchFamily="18" charset="0"/>
              </a:rPr>
              <a:t>Модуль </a:t>
            </a:r>
            <a:r>
              <a:rPr lang="ru-RU" sz="2000" b="1" dirty="0">
                <a:latin typeface="Georgia" panose="02040502050405020303" pitchFamily="18" charset="0"/>
              </a:rPr>
              <a:t>1</a:t>
            </a:r>
            <a:br>
              <a:rPr lang="en-US" sz="2000" b="1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–</a:t>
            </a:r>
            <a:r>
              <a:rPr lang="ru-RU" sz="2000" dirty="0">
                <a:latin typeface="Georgia" panose="02040502050405020303" pitchFamily="18" charset="0"/>
              </a:rPr>
              <a:t> Ввод робота в эксплуатацию</a:t>
            </a:r>
          </a:p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Модуль 2 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– Нахождение и устранение неисправностей в роботе</a:t>
            </a:r>
          </a:p>
          <a:p>
            <a:pPr marL="0" lv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Модуль 3 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– Эксплуатация сервисного робота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87D01A8-6199-4A46-9F09-7A6BD1783E19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06CB9B-F9B4-49CA-AADA-FE222D33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93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09A34-3733-49B8-9FF3-C0001127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Georgia" panose="02040502050405020303" pitchFamily="18" charset="0"/>
              </a:rPr>
              <a:t>Ввод</a:t>
            </a:r>
            <a:r>
              <a:rPr lang="ru-RU" dirty="0">
                <a:latin typeface="Georgia" panose="02040502050405020303" pitchFamily="18" charset="0"/>
              </a:rPr>
              <a:t> робота в эксплуатацию</a:t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560D3-47E5-4865-9816-08873E51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90000"/>
            <a:ext cx="5653906" cy="4282722"/>
          </a:xfrm>
        </p:spPr>
        <p:txBody>
          <a:bodyPr/>
          <a:lstStyle/>
          <a:p>
            <a:r>
              <a:rPr lang="ru-RU" dirty="0"/>
              <a:t>Общий для всех категорий;</a:t>
            </a:r>
          </a:p>
          <a:p>
            <a:r>
              <a:rPr lang="ru-RU" dirty="0"/>
              <a:t>Заполнение акта о приеме робототехнического устройства;</a:t>
            </a:r>
          </a:p>
          <a:p>
            <a:r>
              <a:rPr lang="ru-RU" dirty="0"/>
              <a:t>Выявление технических и программных характеристик робота;</a:t>
            </a:r>
          </a:p>
          <a:p>
            <a:r>
              <a:rPr lang="ru-RU" dirty="0"/>
              <a:t>Настройка подключения к сети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FB464-EC3A-4DEF-ACF0-E7C9CC2011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r>
              <a:rPr lang="en-US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D9B0B3-8ACC-497E-8574-130854699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39" y="1988439"/>
            <a:ext cx="4744432" cy="316295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8F0FC0-D42B-49DD-8183-6A91E2950703}"/>
              </a:ext>
            </a:extLst>
          </p:cNvPr>
          <p:cNvSpPr/>
          <p:nvPr/>
        </p:nvSpPr>
        <p:spPr>
          <a:xfrm>
            <a:off x="10694035" y="5836405"/>
            <a:ext cx="1162050" cy="752475"/>
          </a:xfrm>
          <a:prstGeom prst="rect">
            <a:avLst/>
          </a:prstGeom>
          <a:solidFill>
            <a:srgbClr val="003764"/>
          </a:solidFill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9B001-BAAA-49B2-95D1-9E4FBE9C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3078"/>
      </p:ext>
    </p:extLst>
  </p:cSld>
  <p:clrMapOvr>
    <a:masterClrMapping/>
  </p:clrMapOvr>
</p:sld>
</file>

<file path=ppt/theme/theme1.xml><?xml version="1.0" encoding="utf-8"?>
<a:theme xmlns:a="http://schemas.openxmlformats.org/drawingml/2006/main" name="WorldSkill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764"/>
        </a:solidFill>
        <a:ln>
          <a:solidFill>
            <a:srgbClr val="00376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661</Words>
  <Application>Microsoft Office PowerPoint</Application>
  <PresentationFormat>Широкоэкранный</PresentationFormat>
  <Paragraphs>116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Georgia</vt:lpstr>
      <vt:lpstr>Arial</vt:lpstr>
      <vt:lpstr>Open Sans</vt:lpstr>
      <vt:lpstr>Monotype Corsiva</vt:lpstr>
      <vt:lpstr>Calibri</vt:lpstr>
      <vt:lpstr>WorldSkills</vt:lpstr>
      <vt:lpstr>Эксплуатация сервисных роботов</vt:lpstr>
      <vt:lpstr>Эксплуатация сервисных роботов</vt:lpstr>
      <vt:lpstr>Разработчики компетенции</vt:lpstr>
      <vt:lpstr>Необходимые профессиональные  навыки и умения</vt:lpstr>
      <vt:lpstr>Профессии </vt:lpstr>
      <vt:lpstr>Потенциальные работодатели компетенции </vt:lpstr>
      <vt:lpstr>Используемое оборудование</vt:lpstr>
      <vt:lpstr>Конкурсное задание</vt:lpstr>
      <vt:lpstr>Ввод робота в эксплуатацию </vt:lpstr>
      <vt:lpstr>Эксплуатация сервисного робота </vt:lpstr>
      <vt:lpstr>Нахождение и устранение неисправностей в роботе  </vt:lpstr>
      <vt:lpstr>Почему эта компетенция подходит для Абилимпикса</vt:lpstr>
      <vt:lpstr>Полезные ссылки</vt:lpstr>
      <vt:lpstr>Проделанная работа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Эксплуатация сервисных роботов</dc:title>
  <dc:creator>Николай Иванов</dc:creator>
  <cp:lastModifiedBy>Николай Иванов</cp:lastModifiedBy>
  <cp:revision>36</cp:revision>
  <dcterms:modified xsi:type="dcterms:W3CDTF">2023-11-20T14:58:59Z</dcterms:modified>
</cp:coreProperties>
</file>